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300" r:id="rId6"/>
    <p:sldId id="302" r:id="rId7"/>
    <p:sldId id="307" r:id="rId8"/>
    <p:sldId id="308" r:id="rId9"/>
    <p:sldId id="309" r:id="rId10"/>
    <p:sldId id="303" r:id="rId11"/>
    <p:sldId id="304" r:id="rId12"/>
    <p:sldId id="311" r:id="rId13"/>
    <p:sldId id="298" r:id="rId14"/>
    <p:sldId id="310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87466" autoAdjust="0"/>
  </p:normalViewPr>
  <p:slideViewPr>
    <p:cSldViewPr snapToGrid="0">
      <p:cViewPr>
        <p:scale>
          <a:sx n="111" d="100"/>
          <a:sy n="111" d="100"/>
        </p:scale>
        <p:origin x="1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7811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5759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362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it-IT" dirty="0"/>
              <a:t>Aumentano il fabbisogno energetico anche particolari condizioni fisiologiche come la </a:t>
            </a:r>
            <a:r>
              <a:rPr lang="it-IT" b="1" dirty="0"/>
              <a:t>gravidanza</a:t>
            </a:r>
            <a:r>
              <a:rPr lang="it-IT" dirty="0"/>
              <a:t> e l’</a:t>
            </a:r>
            <a:r>
              <a:rPr lang="it-IT" b="1" dirty="0"/>
              <a:t>allattamento</a:t>
            </a:r>
            <a:r>
              <a:rPr lang="it-IT" dirty="0"/>
              <a:t>. 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3757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pPr fontAlgn="base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7881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534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1430" y="863884"/>
            <a:ext cx="6384458" cy="3227514"/>
          </a:xfrm>
        </p:spPr>
        <p:txBody>
          <a:bodyPr>
            <a:normAutofit fontScale="90000"/>
          </a:bodyPr>
          <a:lstStyle/>
          <a:p>
            <a:r>
              <a:rPr lang="it-IT" i="1" dirty="0"/>
              <a:t>VARIAZIONI DEL METABOLISMO BASALE NEL PAZIENTE BARIATRICO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540C5F-B2C0-774B-94F9-0FB0A3BD7D30}"/>
              </a:ext>
            </a:extLst>
          </p:cNvPr>
          <p:cNvSpPr txBox="1"/>
          <p:nvPr/>
        </p:nvSpPr>
        <p:spPr>
          <a:xfrm>
            <a:off x="5696263" y="5036695"/>
            <a:ext cx="4317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1E5082"/>
                </a:solidFill>
              </a:rPr>
              <a:t>Dott.ssa Gloria Scolari</a:t>
            </a:r>
          </a:p>
          <a:p>
            <a:endParaRPr lang="it-IT" sz="2000" b="1" dirty="0">
              <a:solidFill>
                <a:srgbClr val="1E5082"/>
              </a:solidFill>
            </a:endParaRPr>
          </a:p>
          <a:p>
            <a:r>
              <a:rPr lang="it-IT" sz="2000" b="1" dirty="0">
                <a:solidFill>
                  <a:srgbClr val="1E5082"/>
                </a:solidFill>
              </a:rPr>
              <a:t>Clinica San Gaudenzio - NOVARA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351FB-D343-AA44-AD13-63AE1A726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34100"/>
            <a:ext cx="2794000" cy="7239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A46B315-375C-9D41-BEDE-285DB4160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5778"/>
            <a:ext cx="9284102" cy="73683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AA526BF-38F0-F143-9FF3-DAD5E469E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002611"/>
            <a:ext cx="8453954" cy="56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5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351FB-D343-AA44-AD13-63AE1A726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34100"/>
            <a:ext cx="2794000" cy="7239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DD45BEC-CC85-E24B-9442-47DE10203129}"/>
              </a:ext>
            </a:extLst>
          </p:cNvPr>
          <p:cNvSpPr/>
          <p:nvPr/>
        </p:nvSpPr>
        <p:spPr>
          <a:xfrm>
            <a:off x="1674470" y="2018335"/>
            <a:ext cx="8113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Nel soggetto obeso l’eccedenza di massa grassa, assai meno dispendiosa sotto il profilo energetico rispetto alla massa muscolare, può alterare profondamente il metabolismo basale.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Per calcolare in modo ottimale il metabolismo basale del paziente obeso occorre utilizzare calorimetria indiretta.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La chirurgia </a:t>
            </a:r>
            <a:r>
              <a:rPr lang="it-IT" sz="2000" dirty="0" err="1"/>
              <a:t>bariatrica</a:t>
            </a:r>
            <a:r>
              <a:rPr lang="it-IT" sz="2000" dirty="0"/>
              <a:t> porta ad una perdita di peso molto importante, ad una riduzione della FM ma ad una riduzione non significativa del metabolismo basale.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E469A7C-7CD3-984B-B2F2-DEB7956C73BE}"/>
              </a:ext>
            </a:extLst>
          </p:cNvPr>
          <p:cNvSpPr/>
          <p:nvPr/>
        </p:nvSpPr>
        <p:spPr>
          <a:xfrm>
            <a:off x="4181636" y="249860"/>
            <a:ext cx="3486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129202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351FB-D343-AA44-AD13-63AE1A72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34100"/>
            <a:ext cx="2794000" cy="7239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DD45BEC-CC85-E24B-9442-47DE10203129}"/>
              </a:ext>
            </a:extLst>
          </p:cNvPr>
          <p:cNvSpPr/>
          <p:nvPr/>
        </p:nvSpPr>
        <p:spPr>
          <a:xfrm>
            <a:off x="975788" y="1202293"/>
            <a:ext cx="1043608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000" b="1" dirty="0" err="1"/>
              <a:t>Basal</a:t>
            </a:r>
            <a:r>
              <a:rPr lang="it-IT" sz="2000" b="1" dirty="0"/>
              <a:t> Energy </a:t>
            </a:r>
            <a:r>
              <a:rPr lang="it-IT" sz="2000" b="1" dirty="0" err="1"/>
              <a:t>Expenditure</a:t>
            </a:r>
            <a:r>
              <a:rPr lang="it-IT" sz="2000" b="1" dirty="0"/>
              <a:t> (BEE)</a:t>
            </a:r>
            <a:r>
              <a:rPr lang="it-IT" sz="2000" dirty="0"/>
              <a:t> o </a:t>
            </a:r>
            <a:r>
              <a:rPr lang="it-IT" sz="2000" b="1" dirty="0" err="1"/>
              <a:t>Basal</a:t>
            </a:r>
            <a:r>
              <a:rPr lang="it-IT" sz="2000" b="1" dirty="0"/>
              <a:t> </a:t>
            </a:r>
            <a:r>
              <a:rPr lang="it-IT" sz="2000" b="1" dirty="0" err="1"/>
              <a:t>Metabolic</a:t>
            </a:r>
            <a:r>
              <a:rPr lang="it-IT" sz="2000" b="1" dirty="0"/>
              <a:t> Rate (BMR)</a:t>
            </a:r>
            <a:r>
              <a:rPr lang="it-IT" sz="2000" dirty="0"/>
              <a:t> sono i termini con i quali viene definito il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METABOLISMO BASALE</a:t>
            </a:r>
            <a:r>
              <a:rPr lang="it-IT" sz="2000" dirty="0"/>
              <a:t>, cioè la quantità di energia spesa da un individuo nelle seguenti condizioni: </a:t>
            </a:r>
          </a:p>
          <a:p>
            <a:pPr fontAlgn="base"/>
            <a:endParaRPr lang="it-IT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/>
              <a:t>Sveglio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/>
              <a:t>In posizione supina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/>
              <a:t>A distanza di 10 ore dal pasto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/>
              <a:t>Con temperatura corporea normale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/>
              <a:t>Temperatura ambientale tale da mantenere l’omeostasi termica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/>
              <a:t>In assenza di stress psicologici e fisici</a:t>
            </a:r>
          </a:p>
          <a:p>
            <a:pPr fontAlgn="base"/>
            <a:endParaRPr lang="it-IT" sz="2000" dirty="0"/>
          </a:p>
          <a:p>
            <a:pPr fontAlgn="base"/>
            <a:r>
              <a:rPr lang="it-IT" sz="2000" dirty="0"/>
              <a:t>In queste condizioni definite basali il metabolismo rappresenta la </a:t>
            </a:r>
            <a:r>
              <a:rPr lang="it-IT" sz="2000" b="1" dirty="0"/>
              <a:t>quantità di calorie richieste dall’organismo per mantenere le funzioni fisiologiche vitali</a:t>
            </a:r>
            <a:r>
              <a:rPr lang="it-IT" sz="2000" dirty="0"/>
              <a:t> (circolazione sanguigna, respirazione, attività nervosa, attività metabolica, attività ghiandolare e mantenimento della temperatura corporea).</a:t>
            </a:r>
          </a:p>
          <a:p>
            <a:pPr fontAlgn="base"/>
            <a:endParaRPr lang="it-IT" sz="2000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1A5ABB0-CE84-2B43-8110-AB7E0DF88167}"/>
              </a:ext>
            </a:extLst>
          </p:cNvPr>
          <p:cNvSpPr/>
          <p:nvPr/>
        </p:nvSpPr>
        <p:spPr>
          <a:xfrm>
            <a:off x="2921000" y="142284"/>
            <a:ext cx="6008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Metabolismo basale</a:t>
            </a:r>
          </a:p>
        </p:txBody>
      </p:sp>
    </p:spTree>
    <p:extLst>
      <p:ext uri="{BB962C8B-B14F-4D97-AF65-F5344CB8AC3E}">
        <p14:creationId xmlns:p14="http://schemas.microsoft.com/office/powerpoint/2010/main" val="177461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351FB-D343-AA44-AD13-63AE1A72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34100"/>
            <a:ext cx="2794000" cy="7239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DD45BEC-CC85-E24B-9442-47DE10203129}"/>
              </a:ext>
            </a:extLst>
          </p:cNvPr>
          <p:cNvSpPr/>
          <p:nvPr/>
        </p:nvSpPr>
        <p:spPr>
          <a:xfrm>
            <a:off x="914399" y="729768"/>
            <a:ext cx="1060828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it-IT" dirty="0"/>
          </a:p>
          <a:p>
            <a:pPr fontAlgn="base"/>
            <a:r>
              <a:rPr lang="it-IT" sz="2000" dirty="0"/>
              <a:t>In un individuo adulto, con attività motoria media, il BEE rappresenta circa il </a:t>
            </a:r>
            <a:r>
              <a:rPr lang="it-IT" sz="2000" b="1" dirty="0"/>
              <a:t>60-70% della spesa energetica giornaliera</a:t>
            </a:r>
            <a:r>
              <a:rPr lang="it-IT" sz="2000" dirty="0"/>
              <a:t>. </a:t>
            </a:r>
          </a:p>
          <a:p>
            <a:pPr fontAlgn="base"/>
            <a:endParaRPr lang="it-IT" sz="2000" dirty="0"/>
          </a:p>
          <a:p>
            <a:pPr fontAlgn="base"/>
            <a:r>
              <a:rPr lang="it-IT" sz="2000" dirty="0"/>
              <a:t>La maggior parte del dispendio calorico dipende dagli organi che contribuiscono per circa il 60% alla spesa energetica, pur rappresentando solo il 6% del peso corporeo. </a:t>
            </a:r>
          </a:p>
          <a:p>
            <a:pPr fontAlgn="base"/>
            <a:endParaRPr lang="it-IT" sz="2000" dirty="0"/>
          </a:p>
          <a:p>
            <a:pPr fontAlgn="base"/>
            <a:r>
              <a:rPr lang="it-IT" sz="2000" dirty="0"/>
              <a:t>La muscolatura scheletrica, invece, che rappresenta più del 40% del peso corporeo, contribuisce solo al 16% della spesa energetica totale.</a:t>
            </a:r>
          </a:p>
          <a:p>
            <a:pPr fontAlgn="base"/>
            <a:endParaRPr lang="it-IT" sz="2000" dirty="0"/>
          </a:p>
          <a:p>
            <a:r>
              <a:rPr lang="it-IT" sz="2000" dirty="0">
                <a:latin typeface="MaisonNeue"/>
              </a:rPr>
              <a:t>Il metabolismo basale è </a:t>
            </a:r>
            <a:r>
              <a:rPr lang="it-IT" sz="2000" b="1" dirty="0">
                <a:latin typeface="MaisonNeue"/>
              </a:rPr>
              <a:t>influenzato da diversi fattori</a:t>
            </a:r>
            <a:r>
              <a:rPr lang="it-IT" sz="2000" dirty="0">
                <a:latin typeface="MaisonNeue"/>
              </a:rPr>
              <a:t>:</a:t>
            </a:r>
          </a:p>
          <a:p>
            <a:endParaRPr lang="it-IT" sz="2000" dirty="0">
              <a:latin typeface="Maison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>
                <a:latin typeface="MaisonNeue"/>
              </a:rPr>
              <a:t> Genetici: il genere (maschio o femmina);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>
                <a:latin typeface="MaisonNeue"/>
              </a:rPr>
              <a:t> Età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>
                <a:latin typeface="MaisonNeue"/>
              </a:rPr>
              <a:t> Temperatura corporea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>
                <a:latin typeface="MaisonNeue"/>
              </a:rPr>
              <a:t> Superficie corporea e composizione corporea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>
                <a:latin typeface="MaisonNeue"/>
              </a:rPr>
              <a:t> Condizioni fisiologiche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>
                <a:latin typeface="MaisonNeue"/>
              </a:rPr>
              <a:t> Diete eccessivamente restrittive</a:t>
            </a:r>
            <a:endParaRPr lang="it-IT" sz="2000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1A5ABB0-CE84-2B43-8110-AB7E0DF88167}"/>
              </a:ext>
            </a:extLst>
          </p:cNvPr>
          <p:cNvSpPr/>
          <p:nvPr/>
        </p:nvSpPr>
        <p:spPr>
          <a:xfrm>
            <a:off x="2921000" y="249860"/>
            <a:ext cx="6008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Metabolismo basale</a:t>
            </a:r>
          </a:p>
        </p:txBody>
      </p:sp>
    </p:spTree>
    <p:extLst>
      <p:ext uri="{BB962C8B-B14F-4D97-AF65-F5344CB8AC3E}">
        <p14:creationId xmlns:p14="http://schemas.microsoft.com/office/powerpoint/2010/main" val="30476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351FB-D343-AA44-AD13-63AE1A72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34100"/>
            <a:ext cx="2794000" cy="723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6245E5-AECC-0E43-AC72-ED0B21CFC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30" y="1064349"/>
            <a:ext cx="4565540" cy="54934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95CA9B7-6EF0-3D4F-82B2-F9B7DC72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7" y="2024999"/>
            <a:ext cx="4905189" cy="226636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1522794-3562-9C42-B424-03599B424B5D}"/>
              </a:ext>
            </a:extLst>
          </p:cNvPr>
          <p:cNvSpPr/>
          <p:nvPr/>
        </p:nvSpPr>
        <p:spPr>
          <a:xfrm>
            <a:off x="1726476" y="149381"/>
            <a:ext cx="8262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Spesa energetica giornaliera</a:t>
            </a:r>
          </a:p>
        </p:txBody>
      </p:sp>
    </p:spTree>
    <p:extLst>
      <p:ext uri="{BB962C8B-B14F-4D97-AF65-F5344CB8AC3E}">
        <p14:creationId xmlns:p14="http://schemas.microsoft.com/office/powerpoint/2010/main" val="334823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351FB-D343-AA44-AD13-63AE1A72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34100"/>
            <a:ext cx="2794000" cy="7239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1522794-3562-9C42-B424-03599B424B5D}"/>
              </a:ext>
            </a:extLst>
          </p:cNvPr>
          <p:cNvSpPr/>
          <p:nvPr/>
        </p:nvSpPr>
        <p:spPr>
          <a:xfrm>
            <a:off x="436548" y="88138"/>
            <a:ext cx="116809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Equazioni predittive del metabolismo basale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3A172A8-265D-A642-9C4C-797564DAA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798111"/>
            <a:ext cx="7298765" cy="59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9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351FB-D343-AA44-AD13-63AE1A72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34100"/>
            <a:ext cx="2794000" cy="7239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1522794-3562-9C42-B424-03599B424B5D}"/>
              </a:ext>
            </a:extLst>
          </p:cNvPr>
          <p:cNvSpPr/>
          <p:nvPr/>
        </p:nvSpPr>
        <p:spPr>
          <a:xfrm>
            <a:off x="436548" y="88138"/>
            <a:ext cx="116809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Equazioni predittive del metabolismo basale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08EB7D-7A07-F44F-8F94-CF499EAC72E8}"/>
              </a:ext>
            </a:extLst>
          </p:cNvPr>
          <p:cNvSpPr txBox="1"/>
          <p:nvPr/>
        </p:nvSpPr>
        <p:spPr>
          <a:xfrm>
            <a:off x="981634" y="1275370"/>
            <a:ext cx="10287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Nel soggetto obeso l’eccedenza di massa grassa, assai meno dispendiosa sotto il profilo energetico rispetto alla massa muscolare, può alterare profondamente il metabolismo basale.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16CCAB-57FA-DD4C-B4B9-6C3CB97F5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" y="2616491"/>
            <a:ext cx="5136777" cy="347005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D27CADF-A636-BF43-B3A4-94DD2C9CDBB1}"/>
              </a:ext>
            </a:extLst>
          </p:cNvPr>
          <p:cNvSpPr/>
          <p:nvPr/>
        </p:nvSpPr>
        <p:spPr>
          <a:xfrm>
            <a:off x="6925234" y="3638468"/>
            <a:ext cx="4235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L’equazione con il maggior indice di </a:t>
            </a:r>
            <a:r>
              <a:rPr lang="it-IT" sz="2000" dirty="0" err="1"/>
              <a:t>predittività</a:t>
            </a:r>
            <a:r>
              <a:rPr lang="it-IT" sz="2000" dirty="0"/>
              <a:t> è risultata quella di </a:t>
            </a:r>
            <a:r>
              <a:rPr lang="it-IT" sz="2000" dirty="0" err="1"/>
              <a:t>Mifflin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61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351FB-D343-AA44-AD13-63AE1A72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34100"/>
            <a:ext cx="2794000" cy="7239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2BB07C4-6482-0846-BF13-F8EE05388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036" y="3065929"/>
            <a:ext cx="4904243" cy="326622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647844C-7993-544F-95FA-3C24CA184018}"/>
              </a:ext>
            </a:extLst>
          </p:cNvPr>
          <p:cNvSpPr/>
          <p:nvPr/>
        </p:nvSpPr>
        <p:spPr>
          <a:xfrm>
            <a:off x="511037" y="370526"/>
            <a:ext cx="116809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Calorimetria Indiretta</a:t>
            </a:r>
          </a:p>
          <a:p>
            <a:pPr algn="ctr"/>
            <a:endParaRPr lang="it-IT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13E3BBC-3F54-7F41-AB18-260DC2E46D96}"/>
              </a:ext>
            </a:extLst>
          </p:cNvPr>
          <p:cNvSpPr/>
          <p:nvPr/>
        </p:nvSpPr>
        <p:spPr>
          <a:xfrm>
            <a:off x="708211" y="3065929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/>
              <a:t>L’esame deve essere eseguito necessariamente in condizioni di digiuno di almeno 4-6 ore. </a:t>
            </a:r>
          </a:p>
          <a:p>
            <a:pPr fontAlgn="base"/>
            <a:r>
              <a:rPr lang="it-IT" sz="2000" dirty="0"/>
              <a:t>Il test si svolgerà in condizioni di riposo, comodità, distesi, ma svegli. </a:t>
            </a:r>
          </a:p>
          <a:p>
            <a:pPr fontAlgn="base"/>
            <a:endParaRPr lang="it-IT" sz="2000" dirty="0"/>
          </a:p>
          <a:p>
            <a:pPr fontAlgn="base"/>
            <a:r>
              <a:rPr lang="it-IT" sz="2000" dirty="0"/>
              <a:t>Durata: non più di 20 minuti</a:t>
            </a:r>
          </a:p>
          <a:p>
            <a:br>
              <a:rPr lang="it-IT" dirty="0"/>
            </a:b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047811C-42AB-3944-BB52-F0302A61D9DC}"/>
              </a:ext>
            </a:extLst>
          </p:cNvPr>
          <p:cNvSpPr/>
          <p:nvPr/>
        </p:nvSpPr>
        <p:spPr>
          <a:xfrm>
            <a:off x="708211" y="1340913"/>
            <a:ext cx="10735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000" dirty="0"/>
              <a:t>La calorimetria indiretta è la metodica che consente di valutare la spesa energetica attraverso la misurazione delle variazioni di concentrazione di ossigeno e anidride carbonica nei gas respiratori e di calcolare inoltre l’ossidazione dei substrati energetici.</a:t>
            </a: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275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351FB-D343-AA44-AD13-63AE1A726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34100"/>
            <a:ext cx="2794000" cy="7239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C3E40B4-443C-4143-BCB0-CA6B316D9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41" y="391171"/>
            <a:ext cx="8874394" cy="272469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6BE586B7-0F89-5A49-8FCC-E8DDD2030234}"/>
              </a:ext>
            </a:extLst>
          </p:cNvPr>
          <p:cNvSpPr/>
          <p:nvPr/>
        </p:nvSpPr>
        <p:spPr>
          <a:xfrm>
            <a:off x="2492340" y="3809373"/>
            <a:ext cx="72299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Conclusion: Bariatric surgery appears to have been highly successful over the 12-month follow-up period, with 50.9 kg weight loss, 38.3 kg (75.2%) FM loss, and 12.6 kg (24.8%) LBM loss. The 417 kcal loss in BMR (2091 to 1674), while significant, was not greater than what would be predicted from loss of LBM.</a:t>
            </a:r>
            <a:endParaRPr lang="it-I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3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0351FB-D343-AA44-AD13-63AE1A726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34100"/>
            <a:ext cx="2794000" cy="723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0077782-0CC1-CF41-8C29-D6641F988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13" y="166405"/>
            <a:ext cx="7155886" cy="220965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05B41C6-024E-1746-8D02-6B48D4CF4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95" y="2376061"/>
            <a:ext cx="8522825" cy="42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47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749</TotalTime>
  <Words>550</Words>
  <Application>Microsoft Macintosh PowerPoint</Application>
  <PresentationFormat>Widescreen</PresentationFormat>
  <Paragraphs>59</Paragraphs>
  <Slides>12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MaisonNeue</vt:lpstr>
      <vt:lpstr>Times New Roman</vt:lpstr>
      <vt:lpstr>Wingdings</vt:lpstr>
      <vt:lpstr>RetrospectVTI</vt:lpstr>
      <vt:lpstr>VARIAZIONI DEL METABOLISMO BASALE NEL PAZIENTE BARIATRICO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Microsoft Office User</cp:lastModifiedBy>
  <cp:revision>42</cp:revision>
  <dcterms:created xsi:type="dcterms:W3CDTF">2022-02-27T17:36:31Z</dcterms:created>
  <dcterms:modified xsi:type="dcterms:W3CDTF">2024-05-10T16:44:25Z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